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3" r:id="rId4"/>
    <p:sldId id="273" r:id="rId5"/>
    <p:sldId id="268" r:id="rId6"/>
    <p:sldId id="271" r:id="rId7"/>
    <p:sldId id="265" r:id="rId8"/>
    <p:sldId id="266" r:id="rId9"/>
    <p:sldId id="267" r:id="rId10"/>
    <p:sldId id="270" r:id="rId11"/>
    <p:sldId id="272" r:id="rId12"/>
    <p:sldId id="269" r:id="rId13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9813"/>
    <a:srgbClr val="FAB9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14"/>
  </p:normalViewPr>
  <p:slideViewPr>
    <p:cSldViewPr snapToGrid="0" snapToObjects="1">
      <p:cViewPr varScale="1">
        <p:scale>
          <a:sx n="122" d="100"/>
          <a:sy n="122" d="100"/>
        </p:scale>
        <p:origin x="451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layout>
        <c:manualLayout>
          <c:xMode val="edge"/>
          <c:yMode val="edge"/>
          <c:x val="0.36053472216856114"/>
          <c:y val="7.43494423791821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Задачи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58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404-4285-A532-D44DEC5D868A}"/>
              </c:ext>
            </c:extLst>
          </c:dPt>
          <c:dPt>
            <c:idx val="1"/>
            <c:bubble3D val="0"/>
            <c:spPr>
              <a:solidFill>
                <a:schemeClr val="accent1">
                  <a:shade val="86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404-4285-A532-D44DEC5D868A}"/>
              </c:ext>
            </c:extLst>
          </c:dPt>
          <c:dPt>
            <c:idx val="2"/>
            <c:bubble3D val="0"/>
            <c:spPr>
              <a:solidFill>
                <a:schemeClr val="accent1">
                  <a:tint val="86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404-4285-A532-D44DEC5D868A}"/>
              </c:ext>
            </c:extLst>
          </c:dPt>
          <c:dPt>
            <c:idx val="3"/>
            <c:bubble3D val="0"/>
            <c:spPr>
              <a:solidFill>
                <a:schemeClr val="accent1">
                  <a:tint val="58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DFAC-4D6D-983A-2F1F88F81B19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4"/>
                <c:pt idx="0">
                  <c:v>Backend</c:v>
                </c:pt>
                <c:pt idx="1">
                  <c:v>Frontend</c:v>
                </c:pt>
                <c:pt idx="2">
                  <c:v>docs</c:v>
                </c:pt>
                <c:pt idx="3">
                  <c:v>other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AC-4D6D-983A-2F1F88F81B1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3892221028799279"/>
          <c:y val="0.41821414981119925"/>
          <c:w val="0.12555276517815056"/>
          <c:h val="0.30429646108362851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bg1"/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3.png>
</file>

<file path=ppt/media/image4.jpeg>
</file>

<file path=ppt/media/image5.png>
</file>

<file path=ppt/media/image6.jpe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281163A-9AAD-CD45-B4AF-FDFE4F21AF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090732-A618-5A4E-A537-64A4B51D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408" y="1324244"/>
            <a:ext cx="5962402" cy="2387600"/>
          </a:xfrm>
        </p:spPr>
        <p:txBody>
          <a:bodyPr anchor="b"/>
          <a:lstStyle>
            <a:lvl1pPr algn="l">
              <a:defRPr sz="6000">
                <a:solidFill>
                  <a:srgbClr val="CB981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x-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B81846-9D9A-1D48-92A5-021FC167E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8408" y="3803919"/>
            <a:ext cx="5962402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B87F3-D628-A44F-8A71-6B5B8A4DF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91E38-62B0-8045-9769-C5AE194E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2D7D1-E196-7F41-90C4-8E5B6201A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60369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9C6D8-FAE2-CB48-B6AF-599145010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E4046-1F2A-4549-875D-8B6B8B32A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EC362-F507-E74D-A2C6-C5E7696D8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7D965-AD9F-644D-9131-2745EC311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CBF72-9E7A-C148-95AB-B935E67E5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783083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46FE51-5627-FC4A-A9A8-42553B4EA8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B8741F-A682-2943-9C3F-0EF5CE5EC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6AE9C-D32B-0741-85DC-E155CB25F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3E463-3A1C-6143-A147-7218C72CC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D7D94-A99D-EB42-9BD5-192CF6015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3340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57925-613C-8F4C-898F-6D8E28BA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E8AEF-A169-0A42-A7FC-B7BFA281F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3F5BF-3B8F-A441-9A1E-787664CE8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90D71-0132-B74F-AD43-4E63924C4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44F60-AD23-9B4A-85BC-49CF6F6F9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062204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CD35F-2DE7-044D-9304-4D0E27C6B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14C52-09E4-0142-8C93-9205AFB92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60AB2-67FE-C342-BEE5-51174E49F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DFC55-2E13-584D-9D9C-483FA1164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4BBE1-4D03-1848-9FAF-D2A30348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364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897D9-C720-FB4C-99A6-E445499FC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FFF7A-6894-C343-8B2B-8CFB6B3963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11E1F2-BB81-C84C-8A0E-597E1D6BD7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CFDE69-843F-2F45-A01D-7A6455D9A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1EC541-CB0F-1447-A506-BD02C21E4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2364D8-2F86-5249-AC00-826CF62D6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7777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39618-D58A-3E49-8DBF-D185F900F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3A620-4AFC-9442-A00C-5510DF8CAD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34134F-3AB2-EB41-8F58-E4D3BED98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A31031-5110-B148-9012-2884EAD357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11604A-9105-DF44-B650-A1CDCA6DC6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653A2E-AE44-7C4F-AD8A-5F36F9C07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0CA3C9-D689-5B43-8F60-5DE3EB385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1D2C46-9E97-CA48-B838-A1DDA3155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59084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15520-22D4-3640-9D6F-597D86B9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0402F3-0F1B-F04F-8083-FE485CB3E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BE8DC6-F039-8F4F-B92C-661E778DE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092C0-3DBB-0C4D-B089-D6C4E4BC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756236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9A5E4A-1220-D446-BFF2-E1B1A29E5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970E6-167F-3A4C-9E6F-0D0471B4F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790E22-C2AC-9449-9D85-E56E7D2FA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2659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90BD6-680C-F145-A915-786F60844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18EA1-3EA0-D141-8A9E-4B0E2D1CB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F6717-0AE9-A949-B7AD-CBBECBA10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583AA-572B-E44C-BA53-CC26402E6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C6B4A8-79E2-0A42-BF1C-E322E051C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163C5-04D9-D149-B649-5C57AA533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4335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19A20-09BC-224C-966B-185E6E82F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DE4764-B322-6D45-9B1F-7B7BC65DD6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7ABEFD-5A6F-8643-923F-DEFDD3EE0D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1069A7-6823-6749-A5A0-441D11337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EFE2E-5D71-494E-B417-95968039D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9D1E64-6BCA-7947-AE30-65C339C3F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6361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3945941-387D-394B-AB4A-8F41333371C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8F7AC8-1812-A049-A6C6-68DF81168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05E004-3B16-8247-A495-FDDBB5542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16F0A-2448-D74F-A923-12E842E643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0EA87-86B7-834A-A87D-CEE75A2A3BFC}" type="datetimeFigureOut">
              <a:rPr lang="x-none" smtClean="0"/>
              <a:t>20.07.2023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F9B30-A15F-DA40-8258-123C4CBC7D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01F1E-3986-CD43-A0EB-5C56A273E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2AC70D-ECCF-4241-A93A-8AFA3630B14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888247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E1ZLRgsA0Mo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weeek.net/ws/395901" TargetMode="Externa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6A8F9-4B70-7344-BB17-971292C493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Accelingvo</a:t>
            </a:r>
            <a:endParaRPr lang="x-none" b="1" dirty="0"/>
          </a:p>
        </p:txBody>
      </p:sp>
      <p:pic>
        <p:nvPicPr>
          <p:cNvPr id="4" name="Picture 6" descr="https://moi-universitet.ru/image/cache/catalog/%20%D0%BF%D0%BB%D0%B0%D1%82%D0%BD%D1%8B%D0%B5%20%D0%BA%D1%83%D1%80%D1%81%D1%8B/06./6-13-768x76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03" y="5227188"/>
            <a:ext cx="1764878" cy="176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C12B55-8BB0-4340-BED9-1361E7AF8ECC}"/>
              </a:ext>
            </a:extLst>
          </p:cNvPr>
          <p:cNvSpPr txBox="1"/>
          <p:nvPr/>
        </p:nvSpPr>
        <p:spPr>
          <a:xfrm>
            <a:off x="1639824" y="3761232"/>
            <a:ext cx="4909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Приложение для изучения иностранных языков</a:t>
            </a:r>
          </a:p>
        </p:txBody>
      </p:sp>
    </p:spTree>
    <p:extLst>
      <p:ext uri="{BB962C8B-B14F-4D97-AF65-F5344CB8AC3E}">
        <p14:creationId xmlns:p14="http://schemas.microsoft.com/office/powerpoint/2010/main" val="94225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B0B5E813-9171-BC22-6E47-F6ACB51195EE}"/>
              </a:ext>
            </a:extLst>
          </p:cNvPr>
          <p:cNvSpPr/>
          <p:nvPr/>
        </p:nvSpPr>
        <p:spPr>
          <a:xfrm>
            <a:off x="2059835" y="3362400"/>
            <a:ext cx="6716965" cy="328743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B0B5E813-9171-BC22-6E47-F6ACB51195EE}"/>
              </a:ext>
            </a:extLst>
          </p:cNvPr>
          <p:cNvSpPr/>
          <p:nvPr/>
        </p:nvSpPr>
        <p:spPr>
          <a:xfrm>
            <a:off x="5655093" y="273425"/>
            <a:ext cx="4762971" cy="308897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0B5E813-9171-BC22-6E47-F6ACB51195EE}"/>
              </a:ext>
            </a:extLst>
          </p:cNvPr>
          <p:cNvSpPr/>
          <p:nvPr/>
        </p:nvSpPr>
        <p:spPr>
          <a:xfrm>
            <a:off x="193837" y="141174"/>
            <a:ext cx="5062744" cy="5693649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112CCB2-F877-E3FB-F8C8-4C611762E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170" y="273424"/>
            <a:ext cx="3855720" cy="1008529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Работа с базой данных</a:t>
            </a:r>
          </a:p>
        </p:txBody>
      </p:sp>
      <p:sp>
        <p:nvSpPr>
          <p:cNvPr id="5" name="Текст 3">
            <a:extLst>
              <a:ext uri="{FF2B5EF4-FFF2-40B4-BE49-F238E27FC236}">
                <a16:creationId xmlns:a16="http://schemas.microsoft.com/office/drawing/2014/main" id="{77CD69D6-8E0F-BD39-1A3D-C8F38299A7C6}"/>
              </a:ext>
            </a:extLst>
          </p:cNvPr>
          <p:cNvSpPr txBox="1">
            <a:spLocks/>
          </p:cNvSpPr>
          <p:nvPr/>
        </p:nvSpPr>
        <p:spPr>
          <a:xfrm>
            <a:off x="276155" y="1709913"/>
            <a:ext cx="3855720" cy="185058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Основные задачи:</a:t>
            </a:r>
          </a:p>
          <a:p>
            <a:pPr marL="285750" indent="-285750"/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Создание базы данных для поддержки регистрации </a:t>
            </a:r>
          </a:p>
          <a:p>
            <a:pPr marL="285750" indent="-285750"/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Связь </a:t>
            </a:r>
            <a:r>
              <a:rPr lang="en-US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backend </a:t>
            </a: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и </a:t>
            </a:r>
            <a:r>
              <a:rPr lang="en-US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frontend</a:t>
            </a:r>
          </a:p>
          <a:p>
            <a:pPr marL="285750" indent="-285750"/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Руководство пользователя</a:t>
            </a:r>
          </a:p>
          <a:p>
            <a:pPr marL="285750" indent="-285750"/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Библиотека </a:t>
            </a:r>
          </a:p>
          <a:p>
            <a:pPr marL="285750" indent="-285750"/>
            <a:endParaRPr lang="ru-RU" sz="18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/>
            <a:endParaRPr lang="ru-RU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ru-RU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8EB5D0-0B25-1333-156E-DDFB35E3D394}"/>
              </a:ext>
            </a:extLst>
          </p:cNvPr>
          <p:cNvSpPr txBox="1"/>
          <p:nvPr/>
        </p:nvSpPr>
        <p:spPr>
          <a:xfrm>
            <a:off x="5773271" y="273424"/>
            <a:ext cx="31017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Работа в команде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endParaRPr lang="ru-RU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D78A84-909E-09C7-341C-1484A961A40C}"/>
              </a:ext>
            </a:extLst>
          </p:cNvPr>
          <p:cNvSpPr txBox="1"/>
          <p:nvPr/>
        </p:nvSpPr>
        <p:spPr>
          <a:xfrm>
            <a:off x="5773271" y="905232"/>
            <a:ext cx="3558988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Первоначальный план проекта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Сборка итогового приложения</a:t>
            </a:r>
            <a:endParaRPr lang="en-US" sz="20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Архитектура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Создание дизайна и макета в приложении </a:t>
            </a:r>
            <a:r>
              <a:rPr lang="ru-RU" sz="2000" dirty="0" err="1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Figma</a:t>
            </a:r>
            <a:endParaRPr lang="ru-RU" sz="20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2" name="Google Shape;9199;p55"/>
          <p:cNvSpPr/>
          <p:nvPr/>
        </p:nvSpPr>
        <p:spPr>
          <a:xfrm>
            <a:off x="9332259" y="2142464"/>
            <a:ext cx="843322" cy="845536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7900" y="3543202"/>
            <a:ext cx="5694386" cy="2925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6" descr="https://moi-universitet.ru/image/cache/catalog/%20%D0%BF%D0%BB%D0%B0%D1%82%D0%BD%D1%8B%D0%B5%20%D0%BA%D1%83%D1%80%D1%81%D1%8B/06./6-13-768x76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03" y="5270388"/>
            <a:ext cx="1764878" cy="176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oogle Shape;5691;p47"/>
          <p:cNvGrpSpPr/>
          <p:nvPr/>
        </p:nvGrpSpPr>
        <p:grpSpPr>
          <a:xfrm>
            <a:off x="322879" y="4716000"/>
            <a:ext cx="620321" cy="621141"/>
            <a:chOff x="-52887125" y="1903275"/>
            <a:chExt cx="279625" cy="316650"/>
          </a:xfrm>
          <a:solidFill>
            <a:schemeClr val="tx2">
              <a:lumMod val="75000"/>
            </a:schemeClr>
          </a:solidFill>
        </p:grpSpPr>
        <p:sp>
          <p:nvSpPr>
            <p:cNvPr id="18" name="Google Shape;5692;p47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9" name="Google Shape;5693;p47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2328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000F80-CCD6-4DDD-9831-4F321A6DB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Демонстрация приложения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CE132D-3F11-440E-A9CF-5C4185C4A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 деталями работы нашего приложения можете ознакомится по ссылке:</a:t>
            </a: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580E0A15-2A6F-4910-94DF-234450A5315B}"/>
              </a:ext>
            </a:extLst>
          </p:cNvPr>
          <p:cNvSpPr/>
          <p:nvPr/>
        </p:nvSpPr>
        <p:spPr>
          <a:xfrm>
            <a:off x="2554224" y="2898648"/>
            <a:ext cx="5522976" cy="170383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err="1">
                <a:hlinkClick r:id="rId2"/>
              </a:rPr>
              <a:t>Accelingvo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1375723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Спасибо за внимание</a:t>
            </a:r>
          </a:p>
        </p:txBody>
      </p:sp>
      <p:pic>
        <p:nvPicPr>
          <p:cNvPr id="1026" name="Picture 2" descr="https://w.forfun.com/fetch/fe/fe22186dba2df35f07573604aa8a0e63.jpeg?w=1470&amp;r=0.562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387" y="1303244"/>
            <a:ext cx="8873225" cy="499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96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phonoteka.org/uploads/posts/2021-06/1623835190_24-phonoteka_org-p-patterni-angliiskogo-yazika-krasivo-3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91"/>
          <a:stretch/>
        </p:blipFill>
        <p:spPr bwMode="auto">
          <a:xfrm>
            <a:off x="4139757" y="117407"/>
            <a:ext cx="7839157" cy="682079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Текст 7">
            <a:extLst>
              <a:ext uri="{FF2B5EF4-FFF2-40B4-BE49-F238E27FC236}">
                <a16:creationId xmlns:a16="http://schemas.microsoft.com/office/drawing/2014/main" id="{215CF9B8-B552-49F4-B608-BCC4DFC7C81E}"/>
              </a:ext>
            </a:extLst>
          </p:cNvPr>
          <p:cNvSpPr txBox="1">
            <a:spLocks/>
          </p:cNvSpPr>
          <p:nvPr/>
        </p:nvSpPr>
        <p:spPr>
          <a:xfrm>
            <a:off x="139542" y="117407"/>
            <a:ext cx="3448272" cy="2003916"/>
          </a:xfrm>
          <a:prstGeom prst="roundRect">
            <a:avLst>
              <a:gd name="adj" fmla="val 11768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>
            <a:defPPr>
              <a:defRPr lang="ru-RU"/>
            </a:defPPr>
            <a:lvl1pPr marL="45720" indent="0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000">
                <a:solidFill>
                  <a:schemeClr val="tx1"/>
                </a:solidFill>
              </a:defRPr>
            </a:lvl1pPr>
            <a:lvl2pPr marL="50292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>
                <a:solidFill>
                  <a:schemeClr val="tx1"/>
                </a:solidFill>
              </a:defRPr>
            </a:lvl2pPr>
            <a:lvl3pPr marL="6858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>
                <a:solidFill>
                  <a:schemeClr val="tx1"/>
                </a:solidFill>
              </a:defRPr>
            </a:lvl3pPr>
            <a:lvl4pPr marL="9144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4pPr>
            <a:lvl5pPr marL="11430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5pPr>
            <a:lvl6pPr marL="13716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6pPr>
            <a:lvl7pPr marL="16002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7pPr>
            <a:lvl8pPr marL="18288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8pPr>
            <a:lvl9pPr marL="20574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9pPr>
          </a:lstStyle>
          <a:p>
            <a:pPr algn="ctr"/>
            <a:endParaRPr lang="ru-RU" sz="1800" b="1" dirty="0">
              <a:solidFill>
                <a:schemeClr val="bg1"/>
              </a:solidFill>
              <a:latin typeface="Century" panose="02040604050505020304" pitchFamily="18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93198" y="457056"/>
            <a:ext cx="319964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Наша цель:</a:t>
            </a:r>
          </a:p>
          <a:p>
            <a:pPr algn="ctr"/>
            <a:r>
              <a:rPr lang="ru-RU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Разработка и создание приложения для изучение английского языка</a:t>
            </a:r>
          </a:p>
        </p:txBody>
      </p:sp>
      <p:pic>
        <p:nvPicPr>
          <p:cNvPr id="1026" name="Picture 2" descr="https://postila.ru/data/f3/5e/98/5c/f35e985c627498f4ba3579410ab1b6388d5f1a74e7195337df928c8422b83fb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42" y="7074526"/>
            <a:ext cx="1890594" cy="145565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Текст 7">
            <a:extLst>
              <a:ext uri="{FF2B5EF4-FFF2-40B4-BE49-F238E27FC236}">
                <a16:creationId xmlns:a16="http://schemas.microsoft.com/office/drawing/2014/main" id="{215CF9B8-B552-49F4-B608-BCC4DFC7C81E}"/>
              </a:ext>
            </a:extLst>
          </p:cNvPr>
          <p:cNvSpPr txBox="1">
            <a:spLocks/>
          </p:cNvSpPr>
          <p:nvPr/>
        </p:nvSpPr>
        <p:spPr>
          <a:xfrm>
            <a:off x="3492846" y="2302197"/>
            <a:ext cx="5842761" cy="2633743"/>
          </a:xfrm>
          <a:prstGeom prst="roundRect">
            <a:avLst>
              <a:gd name="adj" fmla="val 11768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>
            <a:defPPr>
              <a:defRPr lang="ru-RU"/>
            </a:defPPr>
            <a:lvl1pPr marL="45720" indent="0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000">
                <a:solidFill>
                  <a:schemeClr val="tx1"/>
                </a:solidFill>
              </a:defRPr>
            </a:lvl1pPr>
            <a:lvl2pPr marL="50292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>
                <a:solidFill>
                  <a:schemeClr val="tx1"/>
                </a:solidFill>
              </a:defRPr>
            </a:lvl2pPr>
            <a:lvl3pPr marL="6858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>
                <a:solidFill>
                  <a:schemeClr val="tx1"/>
                </a:solidFill>
              </a:defRPr>
            </a:lvl3pPr>
            <a:lvl4pPr marL="9144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4pPr>
            <a:lvl5pPr marL="11430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5pPr>
            <a:lvl6pPr marL="13716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6pPr>
            <a:lvl7pPr marL="16002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7pPr>
            <a:lvl8pPr marL="18288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8pPr>
            <a:lvl9pPr marL="20574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9pPr>
          </a:lstStyle>
          <a:p>
            <a:pPr algn="ctr"/>
            <a:endParaRPr lang="ru-RU" sz="1800" b="1" dirty="0">
              <a:solidFill>
                <a:schemeClr val="bg1"/>
              </a:solidFill>
              <a:latin typeface="Century" panose="02040604050505020304" pitchFamily="18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775045" y="2689171"/>
            <a:ext cx="5360565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Описание:</a:t>
            </a:r>
          </a:p>
          <a:p>
            <a:r>
              <a:rPr lang="ru-RU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Учебная платформа представляет собой десктопное приложение, предназначенное для использования студентами с целью улучшения и развития их навыков в сфере английского языка</a:t>
            </a:r>
          </a:p>
        </p:txBody>
      </p:sp>
      <p:pic>
        <p:nvPicPr>
          <p:cNvPr id="1030" name="Picture 6" descr="https://moi-universitet.ru/image/cache/catalog/%20%D0%BF%D0%BB%D0%B0%D1%82%D0%BD%D1%8B%D0%B5%20%D0%BA%D1%83%D1%80%D1%81%D1%8B/06./6-13-768x768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03" y="5270388"/>
            <a:ext cx="1764878" cy="176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5" name="Прямоугольник: скругленные углы 7">
            <a:extLst>
              <a:ext uri="{FF2B5EF4-FFF2-40B4-BE49-F238E27FC236}">
                <a16:creationId xmlns:a16="http://schemas.microsoft.com/office/drawing/2014/main" id="{B8767DDC-7324-07A7-E4B2-59BC748436D1}"/>
              </a:ext>
            </a:extLst>
          </p:cNvPr>
          <p:cNvSpPr/>
          <p:nvPr/>
        </p:nvSpPr>
        <p:spPr>
          <a:xfrm>
            <a:off x="745849" y="3741069"/>
            <a:ext cx="2061883" cy="1541931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937298" y="4012610"/>
            <a:ext cx="167898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Целевая аудитория:</a:t>
            </a:r>
          </a:p>
          <a:p>
            <a:pPr algn="ctr"/>
            <a:r>
              <a:rPr lang="ru-RU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Студенты</a:t>
            </a:r>
          </a:p>
        </p:txBody>
      </p:sp>
    </p:spTree>
    <p:extLst>
      <p:ext uri="{BB962C8B-B14F-4D97-AF65-F5344CB8AC3E}">
        <p14:creationId xmlns:p14="http://schemas.microsoft.com/office/powerpoint/2010/main" val="313939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7">
            <a:extLst>
              <a:ext uri="{FF2B5EF4-FFF2-40B4-BE49-F238E27FC236}">
                <a16:creationId xmlns:a16="http://schemas.microsoft.com/office/drawing/2014/main" id="{215CF9B8-B552-49F4-B608-BCC4DFC7C81E}"/>
              </a:ext>
            </a:extLst>
          </p:cNvPr>
          <p:cNvSpPr txBox="1">
            <a:spLocks/>
          </p:cNvSpPr>
          <p:nvPr/>
        </p:nvSpPr>
        <p:spPr>
          <a:xfrm>
            <a:off x="2429089" y="3971304"/>
            <a:ext cx="3706274" cy="2172790"/>
          </a:xfrm>
          <a:prstGeom prst="roundRect">
            <a:avLst>
              <a:gd name="adj" fmla="val 11768"/>
            </a:avLst>
          </a:prstGeom>
          <a:solidFill>
            <a:schemeClr val="accent1">
              <a:lumMod val="60000"/>
              <a:lumOff val="40000"/>
            </a:schemeClr>
          </a:solidFill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 prst="cross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>
            <a:defPPr>
              <a:defRPr lang="ru-RU"/>
            </a:defPPr>
            <a:lvl1pPr marL="45720" indent="0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000">
                <a:solidFill>
                  <a:schemeClr val="tx1"/>
                </a:solidFill>
              </a:defRPr>
            </a:lvl1pPr>
            <a:lvl2pPr marL="50292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>
                <a:solidFill>
                  <a:schemeClr val="tx1"/>
                </a:solidFill>
              </a:defRPr>
            </a:lvl2pPr>
            <a:lvl3pPr marL="6858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>
                <a:solidFill>
                  <a:schemeClr val="tx1"/>
                </a:solidFill>
              </a:defRPr>
            </a:lvl3pPr>
            <a:lvl4pPr marL="9144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4pPr>
            <a:lvl5pPr marL="11430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5pPr>
            <a:lvl6pPr marL="13716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6pPr>
            <a:lvl7pPr marL="16002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7pPr>
            <a:lvl8pPr marL="18288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8pPr>
            <a:lvl9pPr marL="20574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9pPr>
          </a:lstStyle>
          <a:p>
            <a:pPr algn="ctr"/>
            <a:r>
              <a:rPr lang="ru-RU" b="1" dirty="0">
                <a:solidFill>
                  <a:schemeClr val="accent6">
                    <a:lumMod val="50000"/>
                  </a:schemeClr>
                </a:solidFill>
                <a:latin typeface="Century" panose="02040604050505020304" pitchFamily="18" charset="0"/>
              </a:rPr>
              <a:t>Бородуля Борис</a:t>
            </a:r>
          </a:p>
        </p:txBody>
      </p:sp>
      <p:sp>
        <p:nvSpPr>
          <p:cNvPr id="30" name="Текст 7">
            <a:extLst>
              <a:ext uri="{FF2B5EF4-FFF2-40B4-BE49-F238E27FC236}">
                <a16:creationId xmlns:a16="http://schemas.microsoft.com/office/drawing/2014/main" id="{215CF9B8-B552-49F4-B608-BCC4DFC7C81E}"/>
              </a:ext>
            </a:extLst>
          </p:cNvPr>
          <p:cNvSpPr txBox="1">
            <a:spLocks/>
          </p:cNvSpPr>
          <p:nvPr/>
        </p:nvSpPr>
        <p:spPr>
          <a:xfrm>
            <a:off x="7932268" y="1451675"/>
            <a:ext cx="3526542" cy="2097924"/>
          </a:xfrm>
          <a:prstGeom prst="roundRect">
            <a:avLst>
              <a:gd name="adj" fmla="val 11768"/>
            </a:avLst>
          </a:prstGeom>
          <a:solidFill>
            <a:schemeClr val="accent1">
              <a:lumMod val="60000"/>
              <a:lumOff val="40000"/>
            </a:schemeClr>
          </a:solidFill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 prst="cross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>
            <a:defPPr>
              <a:defRPr lang="ru-RU"/>
            </a:defPPr>
            <a:lvl1pPr marL="45720" indent="0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000">
                <a:solidFill>
                  <a:schemeClr val="tx1"/>
                </a:solidFill>
              </a:defRPr>
            </a:lvl1pPr>
            <a:lvl2pPr marL="50292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>
                <a:solidFill>
                  <a:schemeClr val="tx1"/>
                </a:solidFill>
              </a:defRPr>
            </a:lvl2pPr>
            <a:lvl3pPr marL="6858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>
                <a:solidFill>
                  <a:schemeClr val="tx1"/>
                </a:solidFill>
              </a:defRPr>
            </a:lvl3pPr>
            <a:lvl4pPr marL="9144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4pPr>
            <a:lvl5pPr marL="11430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5pPr>
            <a:lvl6pPr marL="13716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6pPr>
            <a:lvl7pPr marL="16002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7pPr>
            <a:lvl8pPr marL="18288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8pPr>
            <a:lvl9pPr marL="20574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9pPr>
          </a:lstStyle>
          <a:p>
            <a:pPr algn="ctr"/>
            <a:r>
              <a:rPr lang="ru-RU" b="1" dirty="0">
                <a:solidFill>
                  <a:schemeClr val="accent6">
                    <a:lumMod val="50000"/>
                  </a:schemeClr>
                </a:solidFill>
                <a:latin typeface="Century" panose="02040604050505020304" pitchFamily="18" charset="0"/>
              </a:rPr>
              <a:t>Сологуб Даниил</a:t>
            </a:r>
          </a:p>
        </p:txBody>
      </p:sp>
      <p:sp>
        <p:nvSpPr>
          <p:cNvPr id="16" name="Текст 7">
            <a:extLst>
              <a:ext uri="{FF2B5EF4-FFF2-40B4-BE49-F238E27FC236}">
                <a16:creationId xmlns:a16="http://schemas.microsoft.com/office/drawing/2014/main" id="{215CF9B8-B552-49F4-B608-BCC4DFC7C81E}"/>
              </a:ext>
            </a:extLst>
          </p:cNvPr>
          <p:cNvSpPr txBox="1">
            <a:spLocks/>
          </p:cNvSpPr>
          <p:nvPr/>
        </p:nvSpPr>
        <p:spPr>
          <a:xfrm>
            <a:off x="3868821" y="1451675"/>
            <a:ext cx="3895200" cy="2097924"/>
          </a:xfrm>
          <a:prstGeom prst="roundRect">
            <a:avLst>
              <a:gd name="adj" fmla="val 11768"/>
            </a:avLst>
          </a:prstGeom>
          <a:solidFill>
            <a:schemeClr val="accent1">
              <a:lumMod val="60000"/>
              <a:lumOff val="40000"/>
            </a:schemeClr>
          </a:solidFill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 prst="cross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>
            <a:defPPr>
              <a:defRPr lang="ru-RU"/>
            </a:defPPr>
            <a:lvl1pPr marL="45720" indent="0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000">
                <a:solidFill>
                  <a:schemeClr val="tx1"/>
                </a:solidFill>
              </a:defRPr>
            </a:lvl1pPr>
            <a:lvl2pPr marL="50292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>
                <a:solidFill>
                  <a:schemeClr val="tx1"/>
                </a:solidFill>
              </a:defRPr>
            </a:lvl2pPr>
            <a:lvl3pPr marL="6858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>
                <a:solidFill>
                  <a:schemeClr val="tx1"/>
                </a:solidFill>
              </a:defRPr>
            </a:lvl3pPr>
            <a:lvl4pPr marL="9144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4pPr>
            <a:lvl5pPr marL="11430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5pPr>
            <a:lvl6pPr marL="13716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6pPr>
            <a:lvl7pPr marL="16002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7pPr>
            <a:lvl8pPr marL="18288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8pPr>
            <a:lvl9pPr marL="20574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9pPr>
          </a:lstStyle>
          <a:p>
            <a:pPr algn="ctr"/>
            <a:r>
              <a:rPr lang="ru-RU" b="1" dirty="0">
                <a:solidFill>
                  <a:schemeClr val="accent6">
                    <a:lumMod val="50000"/>
                  </a:schemeClr>
                </a:solidFill>
                <a:latin typeface="Century" panose="02040604050505020304" pitchFamily="18" charset="0"/>
              </a:rPr>
              <a:t>Сердюков</a:t>
            </a:r>
            <a:r>
              <a:rPr lang="ru-RU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ru-RU" b="1" dirty="0">
                <a:solidFill>
                  <a:schemeClr val="accent6">
                    <a:lumMod val="50000"/>
                  </a:schemeClr>
                </a:solidFill>
                <a:latin typeface="Century" panose="02040604050505020304" pitchFamily="18" charset="0"/>
              </a:rPr>
              <a:t>Константин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Century" panose="02040604050505020304" pitchFamily="18" charset="0"/>
              </a:rPr>
              <a:t>Команда</a:t>
            </a:r>
          </a:p>
        </p:txBody>
      </p:sp>
      <p:sp>
        <p:nvSpPr>
          <p:cNvPr id="4" name="Текст 7">
            <a:extLst>
              <a:ext uri="{FF2B5EF4-FFF2-40B4-BE49-F238E27FC236}">
                <a16:creationId xmlns:a16="http://schemas.microsoft.com/office/drawing/2014/main" id="{215CF9B8-B552-49F4-B608-BCC4DFC7C81E}"/>
              </a:ext>
            </a:extLst>
          </p:cNvPr>
          <p:cNvSpPr txBox="1">
            <a:spLocks/>
          </p:cNvSpPr>
          <p:nvPr/>
        </p:nvSpPr>
        <p:spPr>
          <a:xfrm>
            <a:off x="108488" y="1451674"/>
            <a:ext cx="3505912" cy="2097925"/>
          </a:xfrm>
          <a:prstGeom prst="roundRect">
            <a:avLst>
              <a:gd name="adj" fmla="val 11768"/>
            </a:avLst>
          </a:prstGeom>
          <a:solidFill>
            <a:schemeClr val="accent1">
              <a:lumMod val="60000"/>
              <a:lumOff val="40000"/>
            </a:schemeClr>
          </a:solidFill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 prst="cross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>
            <a:defPPr>
              <a:defRPr lang="ru-RU"/>
            </a:defPPr>
            <a:lvl1pPr marL="45720" indent="0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000">
                <a:solidFill>
                  <a:schemeClr val="tx1"/>
                </a:solidFill>
              </a:defRPr>
            </a:lvl1pPr>
            <a:lvl2pPr marL="50292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>
                <a:solidFill>
                  <a:schemeClr val="tx1"/>
                </a:solidFill>
              </a:defRPr>
            </a:lvl2pPr>
            <a:lvl3pPr marL="6858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>
                <a:solidFill>
                  <a:schemeClr val="tx1"/>
                </a:solidFill>
              </a:defRPr>
            </a:lvl3pPr>
            <a:lvl4pPr marL="9144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4pPr>
            <a:lvl5pPr marL="11430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5pPr>
            <a:lvl6pPr marL="13716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6pPr>
            <a:lvl7pPr marL="16002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7pPr>
            <a:lvl8pPr marL="18288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8pPr>
            <a:lvl9pPr marL="20574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9pPr>
          </a:lstStyle>
          <a:p>
            <a:pPr algn="ctr"/>
            <a:r>
              <a:rPr lang="ru-RU" b="1" dirty="0">
                <a:solidFill>
                  <a:schemeClr val="accent6">
                    <a:lumMod val="50000"/>
                  </a:schemeClr>
                </a:solidFill>
                <a:latin typeface="Century" panose="02040604050505020304" pitchFamily="18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Жердева Татьяна</a:t>
            </a:r>
          </a:p>
        </p:txBody>
      </p:sp>
      <p:sp>
        <p:nvSpPr>
          <p:cNvPr id="5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 txBox="1">
            <a:spLocks/>
          </p:cNvSpPr>
          <p:nvPr/>
        </p:nvSpPr>
        <p:spPr>
          <a:xfrm>
            <a:off x="56746" y="2227890"/>
            <a:ext cx="1808217" cy="1162175"/>
          </a:xfrm>
          <a:prstGeom prst="rect">
            <a:avLst/>
          </a:prstGeom>
        </p:spPr>
        <p:txBody>
          <a:bodyPr/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2">
                  <a:lumMod val="50000"/>
                </a:schemeClr>
              </a:buClr>
            </a:pPr>
            <a:r>
              <a:rPr lang="en-US" sz="16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Team Leader</a:t>
            </a:r>
          </a:p>
          <a:p>
            <a:pPr>
              <a:buClr>
                <a:schemeClr val="tx1"/>
              </a:buClr>
            </a:pPr>
            <a:r>
              <a:rPr lang="en-US" sz="16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@</a:t>
            </a:r>
            <a:r>
              <a:rPr lang="en-US" sz="1600" dirty="0" err="1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stillmeel</a:t>
            </a:r>
            <a:endParaRPr lang="en-US" sz="1600" dirty="0">
              <a:solidFill>
                <a:schemeClr val="accent5">
                  <a:lumMod val="50000"/>
                </a:schemeClr>
              </a:solidFill>
              <a:latin typeface="Century" panose="02040604050505020304" pitchFamily="18" charset="0"/>
            </a:endParaRPr>
          </a:p>
          <a:p>
            <a:pPr>
              <a:buClr>
                <a:schemeClr val="tx1"/>
              </a:buClr>
            </a:pPr>
            <a:r>
              <a:rPr lang="en-US" sz="16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89254198827</a:t>
            </a:r>
            <a:endParaRPr lang="ru-RU" sz="1600" dirty="0">
              <a:solidFill>
                <a:schemeClr val="accent5">
                  <a:lumMod val="50000"/>
                </a:schemeClr>
              </a:solidFill>
              <a:latin typeface="Century" panose="02040604050505020304" pitchFamily="18" charset="0"/>
            </a:endParaRPr>
          </a:p>
          <a:p>
            <a:endParaRPr lang="ru-RU" sz="1600" dirty="0">
              <a:solidFill>
                <a:schemeClr val="accent1">
                  <a:lumMod val="50000"/>
                </a:schemeClr>
              </a:solidFill>
              <a:latin typeface="Century" panose="02040604050505020304" pitchFamily="18" charset="0"/>
            </a:endParaRPr>
          </a:p>
        </p:txBody>
      </p:sp>
      <p:sp>
        <p:nvSpPr>
          <p:cNvPr id="6" name="Овал 5"/>
          <p:cNvSpPr/>
          <p:nvPr/>
        </p:nvSpPr>
        <p:spPr>
          <a:xfrm>
            <a:off x="1785030" y="1927145"/>
            <a:ext cx="1657469" cy="152184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Century" panose="02040604050505020304" pitchFamily="18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27" b="14827"/>
          <a:stretch>
            <a:fillRect/>
          </a:stretch>
        </p:blipFill>
        <p:spPr>
          <a:xfrm>
            <a:off x="1864963" y="1986065"/>
            <a:ext cx="1497599" cy="1404000"/>
          </a:xfrm>
          <a:prstGeom prst="ellipse">
            <a:avLst/>
          </a:prstGeom>
        </p:spPr>
      </p:pic>
      <p:pic>
        <p:nvPicPr>
          <p:cNvPr id="11" name="Picture 6" descr="https://moi-universitet.ru/image/cache/catalog/%20%D0%BF%D0%BB%D0%B0%D1%82%D0%BD%D1%8B%D0%B5%20%D0%BA%D1%83%D1%80%D1%81%D1%8B/06./6-13-768x76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03" y="5270388"/>
            <a:ext cx="1764878" cy="176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 txBox="1">
            <a:spLocks/>
          </p:cNvSpPr>
          <p:nvPr/>
        </p:nvSpPr>
        <p:spPr>
          <a:xfrm>
            <a:off x="7948484" y="1946354"/>
            <a:ext cx="2164780" cy="1475666"/>
          </a:xfrm>
          <a:prstGeom prst="rect">
            <a:avLst/>
          </a:prstGeom>
        </p:spPr>
        <p:txBody>
          <a:bodyPr/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2">
                  <a:lumMod val="50000"/>
                </a:schemeClr>
              </a:buClr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Backend, Frontend Developer</a:t>
            </a:r>
            <a:endParaRPr lang="ru-RU" sz="1400" dirty="0">
              <a:solidFill>
                <a:schemeClr val="accent5">
                  <a:lumMod val="50000"/>
                </a:schemeClr>
              </a:solidFill>
              <a:latin typeface="Century" panose="02040604050505020304" pitchFamily="18" charset="0"/>
            </a:endParaRPr>
          </a:p>
          <a:p>
            <a:pPr>
              <a:buClr>
                <a:schemeClr val="tx2">
                  <a:lumMod val="50000"/>
                </a:schemeClr>
              </a:buClr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Tester</a:t>
            </a:r>
          </a:p>
          <a:p>
            <a:pPr>
              <a:buClr>
                <a:schemeClr val="tx2">
                  <a:lumMod val="50000"/>
                </a:schemeClr>
              </a:buClr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Methodologist</a:t>
            </a:r>
          </a:p>
          <a:p>
            <a:pPr>
              <a:buClr>
                <a:schemeClr val="tx1"/>
              </a:buClr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@</a:t>
            </a:r>
            <a:r>
              <a:rPr lang="en-US" sz="1400" dirty="0" err="1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NetBurstln</a:t>
            </a:r>
            <a:endParaRPr lang="en-US" sz="1400" dirty="0">
              <a:solidFill>
                <a:schemeClr val="accent5">
                  <a:lumMod val="50000"/>
                </a:schemeClr>
              </a:solidFill>
              <a:latin typeface="Century" panose="02040604050505020304" pitchFamily="18" charset="0"/>
            </a:endParaRPr>
          </a:p>
          <a:p>
            <a:pPr>
              <a:buClr>
                <a:schemeClr val="tx1"/>
              </a:buClr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8</a:t>
            </a:r>
            <a:r>
              <a:rPr lang="ru-RU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9</a:t>
            </a:r>
            <a:r>
              <a:rPr lang="en-US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388779528</a:t>
            </a:r>
            <a:endParaRPr lang="ru-RU" sz="1400" dirty="0">
              <a:solidFill>
                <a:schemeClr val="accent5">
                  <a:lumMod val="50000"/>
                </a:schemeClr>
              </a:solidFill>
              <a:latin typeface="Century" panose="02040604050505020304" pitchFamily="18" charset="0"/>
            </a:endParaRPr>
          </a:p>
        </p:txBody>
      </p:sp>
      <p:sp>
        <p:nvSpPr>
          <p:cNvPr id="21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 txBox="1">
            <a:spLocks/>
          </p:cNvSpPr>
          <p:nvPr/>
        </p:nvSpPr>
        <p:spPr>
          <a:xfrm>
            <a:off x="3987744" y="2222370"/>
            <a:ext cx="1828677" cy="1221094"/>
          </a:xfrm>
          <a:prstGeom prst="rect">
            <a:avLst/>
          </a:prstGeom>
        </p:spPr>
        <p:txBody>
          <a:bodyPr/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2">
                  <a:lumMod val="50000"/>
                </a:schemeClr>
              </a:buClr>
            </a:pPr>
            <a:r>
              <a:rPr lang="en-US" sz="16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Technical Writer</a:t>
            </a:r>
          </a:p>
          <a:p>
            <a:pPr>
              <a:buClr>
                <a:schemeClr val="tx1"/>
              </a:buClr>
            </a:pPr>
            <a:r>
              <a:rPr lang="en-US" sz="16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@</a:t>
            </a:r>
            <a:r>
              <a:rPr lang="en-US" sz="1600" dirty="0" err="1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lesa_hozyain</a:t>
            </a:r>
            <a:endParaRPr lang="en-US" sz="1600" dirty="0">
              <a:solidFill>
                <a:schemeClr val="accent5">
                  <a:lumMod val="50000"/>
                </a:schemeClr>
              </a:solidFill>
              <a:latin typeface="Century" panose="02040604050505020304" pitchFamily="18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8</a:t>
            </a:r>
            <a:r>
              <a:rPr lang="ru-RU" sz="16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9032538117</a:t>
            </a:r>
          </a:p>
          <a:p>
            <a:endParaRPr lang="ru-RU" sz="1600" dirty="0">
              <a:solidFill>
                <a:schemeClr val="accent1">
                  <a:lumMod val="50000"/>
                </a:schemeClr>
              </a:solidFill>
              <a:latin typeface="Century" panose="02040604050505020304" pitchFamily="18" charset="0"/>
            </a:endParaRPr>
          </a:p>
        </p:txBody>
      </p:sp>
      <p:sp>
        <p:nvSpPr>
          <p:cNvPr id="25" name="Овал 24"/>
          <p:cNvSpPr/>
          <p:nvPr/>
        </p:nvSpPr>
        <p:spPr>
          <a:xfrm>
            <a:off x="5816422" y="1856068"/>
            <a:ext cx="1657469" cy="152184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6" name="Рисунок 2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" t="24407" r="-135" b="4950"/>
          <a:stretch/>
        </p:blipFill>
        <p:spPr>
          <a:xfrm>
            <a:off x="5896356" y="1914987"/>
            <a:ext cx="1497599" cy="1403999"/>
          </a:xfrm>
          <a:prstGeom prst="ellipse">
            <a:avLst/>
          </a:prstGeom>
        </p:spPr>
      </p:pic>
      <p:sp>
        <p:nvSpPr>
          <p:cNvPr id="28" name="Овал 27"/>
          <p:cNvSpPr/>
          <p:nvPr/>
        </p:nvSpPr>
        <p:spPr>
          <a:xfrm>
            <a:off x="9801341" y="1841270"/>
            <a:ext cx="1657469" cy="152184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9" name="Рисунок 2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" t="15434" r="-7" b="21284"/>
          <a:stretch/>
        </p:blipFill>
        <p:spPr>
          <a:xfrm>
            <a:off x="9876149" y="1900180"/>
            <a:ext cx="1501334" cy="1406279"/>
          </a:xfrm>
          <a:prstGeom prst="ellipse">
            <a:avLst/>
          </a:prstGeom>
        </p:spPr>
      </p:pic>
      <p:sp>
        <p:nvSpPr>
          <p:cNvPr id="34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 txBox="1">
            <a:spLocks/>
          </p:cNvSpPr>
          <p:nvPr/>
        </p:nvSpPr>
        <p:spPr>
          <a:xfrm>
            <a:off x="2359085" y="4570261"/>
            <a:ext cx="2353123" cy="1351613"/>
          </a:xfrm>
          <a:prstGeom prst="rect">
            <a:avLst/>
          </a:prstGeom>
        </p:spPr>
        <p:txBody>
          <a:bodyPr/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2">
                  <a:lumMod val="50000"/>
                </a:schemeClr>
              </a:buClr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Backend</a:t>
            </a:r>
            <a:r>
              <a:rPr lang="ru-RU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,</a:t>
            </a:r>
            <a:r>
              <a:rPr lang="en-US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 Frontend,</a:t>
            </a:r>
            <a:r>
              <a:rPr lang="ru-RU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 </a:t>
            </a:r>
            <a:r>
              <a:rPr lang="en-US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Database Developer</a:t>
            </a:r>
          </a:p>
          <a:p>
            <a:pPr>
              <a:buClr>
                <a:schemeClr val="tx1"/>
              </a:buClr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@cool_chelik123</a:t>
            </a:r>
          </a:p>
          <a:p>
            <a:pPr>
              <a:buClr>
                <a:schemeClr val="tx1"/>
              </a:buClr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8</a:t>
            </a:r>
            <a:r>
              <a:rPr lang="ru-RU" sz="14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9645224730</a:t>
            </a:r>
          </a:p>
        </p:txBody>
      </p:sp>
      <p:sp>
        <p:nvSpPr>
          <p:cNvPr id="23" name="Овал 22"/>
          <p:cNvSpPr/>
          <p:nvPr/>
        </p:nvSpPr>
        <p:spPr>
          <a:xfrm>
            <a:off x="4395658" y="4426374"/>
            <a:ext cx="1657469" cy="152184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4" name="Рисунок 2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62" t="19461" r="11540" b="18223"/>
          <a:stretch/>
        </p:blipFill>
        <p:spPr>
          <a:xfrm>
            <a:off x="4470466" y="4494899"/>
            <a:ext cx="1503067" cy="1403999"/>
          </a:xfrm>
          <a:prstGeom prst="ellipse">
            <a:avLst/>
          </a:prstGeom>
        </p:spPr>
      </p:pic>
      <p:sp>
        <p:nvSpPr>
          <p:cNvPr id="27" name="Текст 7">
            <a:extLst>
              <a:ext uri="{FF2B5EF4-FFF2-40B4-BE49-F238E27FC236}">
                <a16:creationId xmlns:a16="http://schemas.microsoft.com/office/drawing/2014/main" id="{215CF9B8-B552-49F4-B608-BCC4DFC7C81E}"/>
              </a:ext>
            </a:extLst>
          </p:cNvPr>
          <p:cNvSpPr txBox="1">
            <a:spLocks/>
          </p:cNvSpPr>
          <p:nvPr/>
        </p:nvSpPr>
        <p:spPr>
          <a:xfrm>
            <a:off x="6645155" y="3986994"/>
            <a:ext cx="3785484" cy="2172790"/>
          </a:xfrm>
          <a:prstGeom prst="roundRect">
            <a:avLst>
              <a:gd name="adj" fmla="val 11768"/>
            </a:avLst>
          </a:prstGeom>
          <a:solidFill>
            <a:schemeClr val="accent1">
              <a:lumMod val="60000"/>
              <a:lumOff val="40000"/>
            </a:schemeClr>
          </a:solidFill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 prst="cross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>
            <a:defPPr>
              <a:defRPr lang="ru-RU"/>
            </a:defPPr>
            <a:lvl1pPr marL="45720" indent="0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000">
                <a:solidFill>
                  <a:schemeClr val="tx1"/>
                </a:solidFill>
              </a:defRPr>
            </a:lvl1pPr>
            <a:lvl2pPr marL="50292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>
                <a:solidFill>
                  <a:schemeClr val="tx1"/>
                </a:solidFill>
              </a:defRPr>
            </a:lvl2pPr>
            <a:lvl3pPr marL="6858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>
                <a:solidFill>
                  <a:schemeClr val="tx1"/>
                </a:solidFill>
              </a:defRPr>
            </a:lvl3pPr>
            <a:lvl4pPr marL="9144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4pPr>
            <a:lvl5pPr marL="1143000" indent="-182880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5pPr>
            <a:lvl6pPr marL="13716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6pPr>
            <a:lvl7pPr marL="16002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7pPr>
            <a:lvl8pPr marL="18288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8pPr>
            <a:lvl9pPr marL="2057400" indent="-182880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</a:defRPr>
            </a:lvl9pPr>
          </a:lstStyle>
          <a:p>
            <a:pPr algn="ctr"/>
            <a:r>
              <a:rPr lang="ru-RU" b="1" dirty="0">
                <a:solidFill>
                  <a:schemeClr val="accent6">
                    <a:lumMod val="50000"/>
                  </a:schemeClr>
                </a:solidFill>
                <a:latin typeface="Century" panose="02040604050505020304" pitchFamily="18" charset="0"/>
              </a:rPr>
              <a:t>Шабардин Даниил</a:t>
            </a:r>
          </a:p>
        </p:txBody>
      </p:sp>
      <p:sp>
        <p:nvSpPr>
          <p:cNvPr id="31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 txBox="1">
            <a:spLocks/>
          </p:cNvSpPr>
          <p:nvPr/>
        </p:nvSpPr>
        <p:spPr>
          <a:xfrm>
            <a:off x="6573860" y="4635267"/>
            <a:ext cx="2157579" cy="1351613"/>
          </a:xfrm>
          <a:prstGeom prst="rect">
            <a:avLst/>
          </a:prstGeom>
        </p:spPr>
        <p:txBody>
          <a:bodyPr/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2">
                  <a:lumMod val="50000"/>
                </a:schemeClr>
              </a:buClr>
            </a:pPr>
            <a:r>
              <a:rPr lang="en-US" sz="16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Technical Author</a:t>
            </a:r>
          </a:p>
          <a:p>
            <a:pPr>
              <a:buClr>
                <a:schemeClr val="tx2">
                  <a:lumMod val="50000"/>
                </a:schemeClr>
              </a:buClr>
            </a:pPr>
            <a:r>
              <a:rPr lang="en-US" sz="16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Methodologist</a:t>
            </a:r>
          </a:p>
          <a:p>
            <a:pPr>
              <a:buClr>
                <a:schemeClr val="tx1"/>
              </a:buClr>
            </a:pPr>
            <a:r>
              <a:rPr lang="en-US" sz="16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@</a:t>
            </a:r>
            <a:r>
              <a:rPr lang="en-US" sz="1600" dirty="0" err="1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DaniilShabardin</a:t>
            </a:r>
            <a:endParaRPr lang="en-US" sz="1600" dirty="0">
              <a:solidFill>
                <a:schemeClr val="accent5">
                  <a:lumMod val="50000"/>
                </a:schemeClr>
              </a:solidFill>
              <a:latin typeface="Century" panose="02040604050505020304" pitchFamily="18" charset="0"/>
            </a:endParaRPr>
          </a:p>
          <a:p>
            <a:pPr>
              <a:buClr>
                <a:schemeClr val="tx1"/>
              </a:buClr>
            </a:pPr>
            <a:r>
              <a:rPr lang="en-US" sz="1600" dirty="0">
                <a:solidFill>
                  <a:schemeClr val="accent5">
                    <a:lumMod val="50000"/>
                  </a:schemeClr>
                </a:solidFill>
                <a:latin typeface="Century" panose="02040604050505020304" pitchFamily="18" charset="0"/>
              </a:rPr>
              <a:t>89801562580</a:t>
            </a:r>
          </a:p>
        </p:txBody>
      </p:sp>
      <p:sp>
        <p:nvSpPr>
          <p:cNvPr id="32" name="Овал 31"/>
          <p:cNvSpPr/>
          <p:nvPr/>
        </p:nvSpPr>
        <p:spPr>
          <a:xfrm>
            <a:off x="8656630" y="4434713"/>
            <a:ext cx="1680409" cy="152184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3" name="Рисунок 3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56" b="15956"/>
          <a:stretch/>
        </p:blipFill>
        <p:spPr>
          <a:xfrm>
            <a:off x="8731439" y="4494899"/>
            <a:ext cx="1555200" cy="1394175"/>
          </a:xfrm>
          <a:prstGeom prst="ellipse">
            <a:avLst/>
          </a:prstGeom>
        </p:spPr>
      </p:pic>
      <p:grpSp>
        <p:nvGrpSpPr>
          <p:cNvPr id="35" name="Google Shape;5691;p47"/>
          <p:cNvGrpSpPr/>
          <p:nvPr/>
        </p:nvGrpSpPr>
        <p:grpSpPr>
          <a:xfrm>
            <a:off x="2581470" y="4033715"/>
            <a:ext cx="483521" cy="484160"/>
            <a:chOff x="-52887125" y="1903275"/>
            <a:chExt cx="279625" cy="316650"/>
          </a:xfrm>
          <a:solidFill>
            <a:schemeClr val="tx2">
              <a:lumMod val="75000"/>
            </a:schemeClr>
          </a:solidFill>
        </p:grpSpPr>
        <p:sp>
          <p:nvSpPr>
            <p:cNvPr id="36" name="Google Shape;5692;p47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37" name="Google Shape;5693;p47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38" name="Google Shape;5633;p47"/>
          <p:cNvGrpSpPr/>
          <p:nvPr/>
        </p:nvGrpSpPr>
        <p:grpSpPr>
          <a:xfrm>
            <a:off x="203709" y="1546842"/>
            <a:ext cx="458691" cy="455486"/>
            <a:chOff x="-55225575" y="1903275"/>
            <a:chExt cx="318225" cy="316650"/>
          </a:xfrm>
          <a:solidFill>
            <a:schemeClr val="tx2">
              <a:lumMod val="75000"/>
            </a:schemeClr>
          </a:solidFill>
        </p:grpSpPr>
        <p:sp>
          <p:nvSpPr>
            <p:cNvPr id="39" name="Google Shape;5634;p47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40" name="Google Shape;5635;p47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41" name="Google Shape;5636;p47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42" name="Google Shape;5637;p47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43" name="Google Shape;5638;p47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</p:grpSp>
      <p:grpSp>
        <p:nvGrpSpPr>
          <p:cNvPr id="44" name="Google Shape;5708;p47"/>
          <p:cNvGrpSpPr/>
          <p:nvPr/>
        </p:nvGrpSpPr>
        <p:grpSpPr>
          <a:xfrm>
            <a:off x="6789701" y="4137650"/>
            <a:ext cx="460632" cy="448301"/>
            <a:chOff x="-56407800" y="1902600"/>
            <a:chExt cx="326875" cy="318125"/>
          </a:xfrm>
          <a:solidFill>
            <a:schemeClr val="tx2">
              <a:lumMod val="75000"/>
            </a:schemeClr>
          </a:solidFill>
        </p:grpSpPr>
        <p:sp>
          <p:nvSpPr>
            <p:cNvPr id="45" name="Google Shape;5709;p47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" name="Google Shape;5710;p47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" name="Google Shape;5711;p47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48" name="Google Shape;5747;p47"/>
          <p:cNvGrpSpPr/>
          <p:nvPr/>
        </p:nvGrpSpPr>
        <p:grpSpPr>
          <a:xfrm>
            <a:off x="8149503" y="1544780"/>
            <a:ext cx="391828" cy="448443"/>
            <a:chOff x="-51708850" y="2305750"/>
            <a:chExt cx="278050" cy="318225"/>
          </a:xfrm>
          <a:solidFill>
            <a:schemeClr val="tx2">
              <a:lumMod val="75000"/>
            </a:schemeClr>
          </a:solidFill>
        </p:grpSpPr>
        <p:sp>
          <p:nvSpPr>
            <p:cNvPr id="49" name="Google Shape;5748;p47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0" name="Google Shape;5749;p47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1" name="Google Shape;5750;p47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52" name="Google Shape;5644;p47"/>
          <p:cNvGrpSpPr/>
          <p:nvPr/>
        </p:nvGrpSpPr>
        <p:grpSpPr>
          <a:xfrm>
            <a:off x="4003591" y="1539109"/>
            <a:ext cx="450663" cy="446223"/>
            <a:chOff x="-55229525" y="2688550"/>
            <a:chExt cx="319800" cy="316650"/>
          </a:xfrm>
          <a:solidFill>
            <a:schemeClr val="tx2">
              <a:lumMod val="75000"/>
            </a:schemeClr>
          </a:solidFill>
        </p:grpSpPr>
        <p:sp>
          <p:nvSpPr>
            <p:cNvPr id="53" name="Google Shape;5645;p47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4" name="Google Shape;5646;p47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5" name="Google Shape;5647;p47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6" name="Google Shape;5648;p47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17643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07282F-DFB9-411B-A4D7-F88BB1308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291305"/>
            <a:ext cx="10515600" cy="779463"/>
          </a:xfrm>
        </p:spPr>
        <p:txBody>
          <a:bodyPr/>
          <a:lstStyle/>
          <a:p>
            <a:r>
              <a:rPr lang="ru-RU" dirty="0"/>
              <a:t>Проделанная работа</a:t>
            </a:r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798ED110-2913-4BD7-B31C-BF7E87EE73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8195586"/>
              </p:ext>
            </p:extLst>
          </p:nvPr>
        </p:nvGraphicFramePr>
        <p:xfrm>
          <a:off x="-600202" y="1840929"/>
          <a:ext cx="6470650" cy="3416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F8EC130-0144-4CA0-9178-DDA8F74667F7}"/>
              </a:ext>
            </a:extLst>
          </p:cNvPr>
          <p:cNvSpPr txBox="1"/>
          <p:nvPr/>
        </p:nvSpPr>
        <p:spPr>
          <a:xfrm>
            <a:off x="5462016" y="2127504"/>
            <a:ext cx="4066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Наш дневник разработки можете найти</a:t>
            </a:r>
            <a:r>
              <a:rPr lang="en-US" dirty="0"/>
              <a:t> </a:t>
            </a:r>
            <a:r>
              <a:rPr lang="ru-RU" dirty="0"/>
              <a:t>нажав: </a:t>
            </a:r>
            <a:r>
              <a:rPr lang="ru-RU" dirty="0">
                <a:hlinkClick r:id="rId3"/>
              </a:rPr>
              <a:t>Все задачи - </a:t>
            </a:r>
            <a:r>
              <a:rPr lang="en-US" dirty="0">
                <a:hlinkClick r:id="rId3"/>
              </a:rPr>
              <a:t>WEEEK</a:t>
            </a: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EA209C-1598-4135-B8E8-176225F721A4}"/>
              </a:ext>
            </a:extLst>
          </p:cNvPr>
          <p:cNvSpPr txBox="1"/>
          <p:nvPr/>
        </p:nvSpPr>
        <p:spPr>
          <a:xfrm>
            <a:off x="4474464" y="1506880"/>
            <a:ext cx="516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Заполнением</a:t>
            </a:r>
            <a:r>
              <a:rPr lang="en-US" dirty="0"/>
              <a:t> WEEEK </a:t>
            </a:r>
            <a:r>
              <a:rPr lang="ru-RU" dirty="0"/>
              <a:t>занимался: Сологуб Даниил</a:t>
            </a:r>
          </a:p>
        </p:txBody>
      </p:sp>
    </p:spTree>
    <p:extLst>
      <p:ext uri="{BB962C8B-B14F-4D97-AF65-F5344CB8AC3E}">
        <p14:creationId xmlns:p14="http://schemas.microsoft.com/office/powerpoint/2010/main" val="93634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9BFE72B7-4FCE-4A17-B049-EF94491B6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ER-</a:t>
            </a:r>
            <a:r>
              <a:rPr lang="ru-RU" dirty="0"/>
              <a:t>Диаграмма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A4112BE-8037-4132-8003-958075B28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328" y="974738"/>
            <a:ext cx="9980961" cy="581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4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093BDD-0413-4ED4-8452-BF68F70D3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168" y="44544"/>
            <a:ext cx="10515600" cy="779463"/>
          </a:xfrm>
        </p:spPr>
        <p:txBody>
          <a:bodyPr/>
          <a:lstStyle/>
          <a:p>
            <a:r>
              <a:rPr lang="ru-RU" dirty="0"/>
              <a:t>Архитектура</a:t>
            </a: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7B8E10A7-305C-48EA-8CFE-7727587F275E}"/>
              </a:ext>
            </a:extLst>
          </p:cNvPr>
          <p:cNvSpPr/>
          <p:nvPr/>
        </p:nvSpPr>
        <p:spPr>
          <a:xfrm>
            <a:off x="4672587" y="824007"/>
            <a:ext cx="2731008" cy="530352"/>
          </a:xfrm>
          <a:prstGeom prst="roundRect">
            <a:avLst/>
          </a:prstGeom>
          <a:solidFill>
            <a:srgbClr val="00B0F0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Ноутбук</a:t>
            </a: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02438F1D-5BB2-4432-B7D3-E64E551CC567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>
            <a:off x="6038091" y="1354359"/>
            <a:ext cx="0" cy="347536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DC3224BE-2EA2-469D-BB0A-55B227EBEC64}"/>
              </a:ext>
            </a:extLst>
          </p:cNvPr>
          <p:cNvSpPr/>
          <p:nvPr/>
        </p:nvSpPr>
        <p:spPr>
          <a:xfrm>
            <a:off x="3553971" y="1701895"/>
            <a:ext cx="4968240" cy="239579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 Desktop-</a:t>
            </a:r>
            <a:r>
              <a:rPr lang="ru-RU" b="1" dirty="0">
                <a:solidFill>
                  <a:srgbClr val="0070C0"/>
                </a:solidFill>
              </a:rPr>
              <a:t>приложение</a:t>
            </a:r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4BF7A878-A46C-4AD2-9014-DAD4A67C3496}"/>
              </a:ext>
            </a:extLst>
          </p:cNvPr>
          <p:cNvSpPr/>
          <p:nvPr/>
        </p:nvSpPr>
        <p:spPr>
          <a:xfrm>
            <a:off x="3553971" y="2267235"/>
            <a:ext cx="2484120" cy="1830452"/>
          </a:xfrm>
          <a:prstGeom prst="roundRect">
            <a:avLst/>
          </a:prstGeom>
          <a:solidFill>
            <a:srgbClr val="00B0F0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Backend</a:t>
            </a:r>
            <a:endParaRPr lang="ru-RU" dirty="0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428E6002-BFAC-443A-9600-D572C79A400C}"/>
              </a:ext>
            </a:extLst>
          </p:cNvPr>
          <p:cNvSpPr/>
          <p:nvPr/>
        </p:nvSpPr>
        <p:spPr>
          <a:xfrm>
            <a:off x="6038091" y="2267235"/>
            <a:ext cx="2484120" cy="1830452"/>
          </a:xfrm>
          <a:prstGeom prst="roundRect">
            <a:avLst/>
          </a:prstGeom>
          <a:solidFill>
            <a:srgbClr val="00B0F0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Frontend</a:t>
            </a:r>
            <a:endParaRPr lang="ru-RU" dirty="0"/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F0CCE202-0D67-4349-B68D-8BE7ADA9961A}"/>
              </a:ext>
            </a:extLst>
          </p:cNvPr>
          <p:cNvCxnSpPr>
            <a:cxnSpLocks/>
            <a:stCxn id="10" idx="2"/>
            <a:endCxn id="24" idx="0"/>
          </p:cNvCxnSpPr>
          <p:nvPr/>
        </p:nvCxnSpPr>
        <p:spPr>
          <a:xfrm>
            <a:off x="6038091" y="4097687"/>
            <a:ext cx="0" cy="46939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Прямоугольник: скругленные углы 23">
            <a:extLst>
              <a:ext uri="{FF2B5EF4-FFF2-40B4-BE49-F238E27FC236}">
                <a16:creationId xmlns:a16="http://schemas.microsoft.com/office/drawing/2014/main" id="{D51399BB-2229-4E85-8217-F563AA85ECAC}"/>
              </a:ext>
            </a:extLst>
          </p:cNvPr>
          <p:cNvSpPr/>
          <p:nvPr/>
        </p:nvSpPr>
        <p:spPr>
          <a:xfrm>
            <a:off x="4672587" y="4567079"/>
            <a:ext cx="2731008" cy="1572768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rgbClr val="0070C0"/>
                </a:solidFill>
              </a:rPr>
              <a:t>База данных</a:t>
            </a:r>
          </a:p>
        </p:txBody>
      </p:sp>
      <p:sp>
        <p:nvSpPr>
          <p:cNvPr id="28" name="Прямоугольник: скругленные углы 27">
            <a:extLst>
              <a:ext uri="{FF2B5EF4-FFF2-40B4-BE49-F238E27FC236}">
                <a16:creationId xmlns:a16="http://schemas.microsoft.com/office/drawing/2014/main" id="{8CD6706D-AC17-4821-B98A-FE0DBB90415D}"/>
              </a:ext>
            </a:extLst>
          </p:cNvPr>
          <p:cNvSpPr/>
          <p:nvPr/>
        </p:nvSpPr>
        <p:spPr>
          <a:xfrm>
            <a:off x="4672587" y="5088287"/>
            <a:ext cx="2731008" cy="1051560"/>
          </a:xfrm>
          <a:prstGeom prst="roundRect">
            <a:avLst/>
          </a:prstGeom>
          <a:solidFill>
            <a:srgbClr val="00B0F0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MySQL</a:t>
            </a:r>
            <a:endParaRPr lang="ru-RU" dirty="0"/>
          </a:p>
        </p:txBody>
      </p:sp>
      <p:sp>
        <p:nvSpPr>
          <p:cNvPr id="29" name="Прямоугольник: скругленные углы 28">
            <a:extLst>
              <a:ext uri="{FF2B5EF4-FFF2-40B4-BE49-F238E27FC236}">
                <a16:creationId xmlns:a16="http://schemas.microsoft.com/office/drawing/2014/main" id="{542B112B-79FF-4514-82CF-473C53A87DCB}"/>
              </a:ext>
            </a:extLst>
          </p:cNvPr>
          <p:cNvSpPr/>
          <p:nvPr/>
        </p:nvSpPr>
        <p:spPr>
          <a:xfrm>
            <a:off x="3553968" y="2810255"/>
            <a:ext cx="2484121" cy="1287431"/>
          </a:xfrm>
          <a:prstGeom prst="roundRect">
            <a:avLst/>
          </a:prstGeom>
          <a:solidFill>
            <a:srgbClr val="00B0F0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</a:t>
            </a:r>
            <a:endParaRPr lang="ru-RU" dirty="0"/>
          </a:p>
        </p:txBody>
      </p:sp>
      <p:sp>
        <p:nvSpPr>
          <p:cNvPr id="30" name="Прямоугольник: скругленные углы 29">
            <a:extLst>
              <a:ext uri="{FF2B5EF4-FFF2-40B4-BE49-F238E27FC236}">
                <a16:creationId xmlns:a16="http://schemas.microsoft.com/office/drawing/2014/main" id="{51C5B84B-F76B-4892-BE77-7443B70C05C1}"/>
              </a:ext>
            </a:extLst>
          </p:cNvPr>
          <p:cNvSpPr/>
          <p:nvPr/>
        </p:nvSpPr>
        <p:spPr>
          <a:xfrm>
            <a:off x="6038091" y="2810253"/>
            <a:ext cx="2484117" cy="1287431"/>
          </a:xfrm>
          <a:prstGeom prst="roundRect">
            <a:avLst/>
          </a:prstGeom>
          <a:solidFill>
            <a:srgbClr val="00B0F0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Tkinter</a:t>
            </a:r>
            <a:r>
              <a:rPr lang="en-US" dirty="0"/>
              <a:t>, </a:t>
            </a:r>
            <a:r>
              <a:rPr lang="en-US" dirty="0" err="1"/>
              <a:t>ttk</a:t>
            </a:r>
            <a:r>
              <a:rPr lang="en-US" dirty="0"/>
              <a:t>, </a:t>
            </a:r>
            <a:r>
              <a:rPr lang="en-US" dirty="0" err="1"/>
              <a:t>pyaudio</a:t>
            </a:r>
            <a:r>
              <a:rPr lang="en-US" dirty="0"/>
              <a:t>, </a:t>
            </a:r>
            <a:r>
              <a:rPr lang="en-US" dirty="0" err="1"/>
              <a:t>playsound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6092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B0B5E813-9171-BC22-6E47-F6ACB51195EE}"/>
              </a:ext>
            </a:extLst>
          </p:cNvPr>
          <p:cNvSpPr/>
          <p:nvPr/>
        </p:nvSpPr>
        <p:spPr>
          <a:xfrm>
            <a:off x="8331687" y="1727999"/>
            <a:ext cx="3685113" cy="301053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5"/>
              </a:solidFill>
            </a:endParaRP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B0B5E813-9171-BC22-6E47-F6ACB51195EE}"/>
              </a:ext>
            </a:extLst>
          </p:cNvPr>
          <p:cNvSpPr/>
          <p:nvPr/>
        </p:nvSpPr>
        <p:spPr>
          <a:xfrm>
            <a:off x="5691214" y="2245326"/>
            <a:ext cx="4177200" cy="3618014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5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3EAA7BF5-F059-840F-32F7-5F559ED784F0}"/>
              </a:ext>
            </a:extLst>
          </p:cNvPr>
          <p:cNvSpPr/>
          <p:nvPr/>
        </p:nvSpPr>
        <p:spPr>
          <a:xfrm>
            <a:off x="825654" y="452635"/>
            <a:ext cx="4307212" cy="468096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" name="Picture 6" descr="https://moi-universitet.ru/image/cache/catalog/%20%D0%BF%D0%BB%D0%B0%D1%82%D0%BD%D1%8B%D0%B5%20%D0%BA%D1%83%D1%80%D1%81%D1%8B/06./6-13-768x76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03" y="5270388"/>
            <a:ext cx="1764878" cy="176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2112CCB2-F877-E3FB-F8C8-4C611762E4AA}"/>
              </a:ext>
            </a:extLst>
          </p:cNvPr>
          <p:cNvSpPr txBox="1">
            <a:spLocks/>
          </p:cNvSpPr>
          <p:nvPr/>
        </p:nvSpPr>
        <p:spPr>
          <a:xfrm>
            <a:off x="920533" y="579145"/>
            <a:ext cx="4055077" cy="997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Работа </a:t>
            </a:r>
            <a:r>
              <a:rPr lang="ru-RU" sz="4000" dirty="0" err="1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тимлидера</a:t>
            </a:r>
            <a:endParaRPr lang="ru-RU" sz="40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6" name="Текст 3">
            <a:extLst>
              <a:ext uri="{FF2B5EF4-FFF2-40B4-BE49-F238E27FC236}">
                <a16:creationId xmlns:a16="http://schemas.microsoft.com/office/drawing/2014/main" id="{77CD69D6-8E0F-BD39-1A3D-C8F38299A7C6}"/>
              </a:ext>
            </a:extLst>
          </p:cNvPr>
          <p:cNvSpPr txBox="1">
            <a:spLocks/>
          </p:cNvSpPr>
          <p:nvPr/>
        </p:nvSpPr>
        <p:spPr>
          <a:xfrm>
            <a:off x="808241" y="1858095"/>
            <a:ext cx="3772752" cy="21962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Главная задача - организация командной работы</a:t>
            </a:r>
          </a:p>
          <a:p>
            <a:pPr marL="285750" indent="-285750"/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Мои обязанности по проекту – организация команды, распределение задач</a:t>
            </a:r>
          </a:p>
          <a:p>
            <a:pPr marL="285750" indent="-285750"/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Моя роль - связующее звено между командой и руководством</a:t>
            </a:r>
          </a:p>
          <a:p>
            <a:pPr marL="285750" indent="-285750"/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Презентация</a:t>
            </a:r>
          </a:p>
          <a:p>
            <a:pPr marL="285750" indent="-285750"/>
            <a:endParaRPr lang="ru-RU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ru-RU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8EB5D0-0B25-1333-156E-DDFB35E3D394}"/>
              </a:ext>
            </a:extLst>
          </p:cNvPr>
          <p:cNvSpPr txBox="1"/>
          <p:nvPr/>
        </p:nvSpPr>
        <p:spPr>
          <a:xfrm>
            <a:off x="5856299" y="2357407"/>
            <a:ext cx="31017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Какие проблемы встретились на нашем пути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endParaRPr lang="ru-RU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D78A84-909E-09C7-341C-1484A961A40C}"/>
              </a:ext>
            </a:extLst>
          </p:cNvPr>
          <p:cNvSpPr txBox="1"/>
          <p:nvPr/>
        </p:nvSpPr>
        <p:spPr>
          <a:xfrm>
            <a:off x="5856299" y="3867017"/>
            <a:ext cx="355898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Распределение ролей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Проект с чистого листа</a:t>
            </a:r>
          </a:p>
          <a:p>
            <a:endParaRPr lang="ru-RU" dirty="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10" name="Google Shape;5633;p47"/>
          <p:cNvGrpSpPr/>
          <p:nvPr/>
        </p:nvGrpSpPr>
        <p:grpSpPr>
          <a:xfrm>
            <a:off x="3947072" y="4387357"/>
            <a:ext cx="633921" cy="629492"/>
            <a:chOff x="-55225575" y="1903275"/>
            <a:chExt cx="318225" cy="316650"/>
          </a:xfrm>
          <a:solidFill>
            <a:schemeClr val="accent5">
              <a:lumMod val="50000"/>
            </a:schemeClr>
          </a:solidFill>
        </p:grpSpPr>
        <p:sp>
          <p:nvSpPr>
            <p:cNvPr id="11" name="Google Shape;5634;p47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12" name="Google Shape;5635;p47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13" name="Google Shape;5636;p47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15" name="Google Shape;5637;p47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17" name="Google Shape;5638;p47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</p:grpSp>
      <p:grpSp>
        <p:nvGrpSpPr>
          <p:cNvPr id="18" name="Google Shape;9073;p54"/>
          <p:cNvGrpSpPr/>
          <p:nvPr/>
        </p:nvGrpSpPr>
        <p:grpSpPr>
          <a:xfrm>
            <a:off x="5846786" y="4932071"/>
            <a:ext cx="780439" cy="729479"/>
            <a:chOff x="6679825" y="2693700"/>
            <a:chExt cx="257875" cy="258575"/>
          </a:xfrm>
          <a:solidFill>
            <a:schemeClr val="accent5">
              <a:lumMod val="50000"/>
            </a:schemeClr>
          </a:solidFill>
        </p:grpSpPr>
        <p:sp>
          <p:nvSpPr>
            <p:cNvPr id="24" name="Google Shape;9074;p54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" name="Google Shape;9075;p54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55" name="Рисунок 54">
            <a:extLst>
              <a:ext uri="{FF2B5EF4-FFF2-40B4-BE49-F238E27FC236}">
                <a16:creationId xmlns:a16="http://schemas.microsoft.com/office/drawing/2014/main" id="{7E3FB142-195E-D588-B7D7-25B6D497A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5118" y="2317388"/>
            <a:ext cx="2238249" cy="177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68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B0B5E813-9171-BC22-6E47-F6ACB51195EE}"/>
              </a:ext>
            </a:extLst>
          </p:cNvPr>
          <p:cNvSpPr/>
          <p:nvPr/>
        </p:nvSpPr>
        <p:spPr>
          <a:xfrm>
            <a:off x="7236194" y="319104"/>
            <a:ext cx="4314000" cy="549966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B0B5E813-9171-BC22-6E47-F6ACB51195EE}"/>
              </a:ext>
            </a:extLst>
          </p:cNvPr>
          <p:cNvSpPr/>
          <p:nvPr/>
        </p:nvSpPr>
        <p:spPr>
          <a:xfrm>
            <a:off x="399334" y="171117"/>
            <a:ext cx="6676795" cy="639274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0B5E813-9171-BC22-6E47-F6ACB51195EE}"/>
              </a:ext>
            </a:extLst>
          </p:cNvPr>
          <p:cNvSpPr/>
          <p:nvPr/>
        </p:nvSpPr>
        <p:spPr>
          <a:xfrm>
            <a:off x="10771886" y="3831940"/>
            <a:ext cx="1317322" cy="1524553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2112CCB2-F877-E3FB-F8C8-4C611762E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59" y="205114"/>
            <a:ext cx="6278390" cy="1186803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Работа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backend-</a:t>
            </a:r>
            <a:r>
              <a:rPr lang="ru-RU" sz="36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разработчиков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77CD69D6-8E0F-BD39-1A3D-C8F38299A7C6}"/>
              </a:ext>
            </a:extLst>
          </p:cNvPr>
          <p:cNvSpPr txBox="1">
            <a:spLocks/>
          </p:cNvSpPr>
          <p:nvPr/>
        </p:nvSpPr>
        <p:spPr>
          <a:xfrm>
            <a:off x="475990" y="1400283"/>
            <a:ext cx="6600140" cy="5197576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Задачи:</a:t>
            </a:r>
          </a:p>
          <a:p>
            <a:pPr marL="285750" indent="-285750">
              <a:lnSpc>
                <a:spcPct val="120000"/>
              </a:lnSpc>
            </a:pP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Создание проекта с нуля</a:t>
            </a:r>
            <a:endParaRPr lang="en-US" sz="51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20000"/>
              </a:lnSpc>
            </a:pP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Решение по выбору всей архитектуры</a:t>
            </a:r>
            <a:r>
              <a:rPr lang="en-US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на протяжении разработки проекта</a:t>
            </a:r>
          </a:p>
          <a:p>
            <a:pPr marL="285750" indent="-285750">
              <a:lnSpc>
                <a:spcPct val="120000"/>
              </a:lnSpc>
            </a:pPr>
            <a:r>
              <a:rPr lang="en-US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C</a:t>
            </a: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вязь </a:t>
            </a:r>
            <a:r>
              <a:rPr lang="ru-RU" sz="5100" dirty="0" err="1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Фронтенда</a:t>
            </a: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 с </a:t>
            </a:r>
            <a:r>
              <a:rPr lang="ru-RU" sz="5100" dirty="0" err="1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Бэкендом</a:t>
            </a:r>
            <a:endParaRPr lang="ru-RU" sz="51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20000"/>
              </a:lnSpc>
            </a:pP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Разработка функциональности приложения</a:t>
            </a:r>
          </a:p>
          <a:p>
            <a:pPr marL="285750" indent="-285750">
              <a:lnSpc>
                <a:spcPct val="120000"/>
              </a:lnSpc>
            </a:pP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Создание окон и связок между ними</a:t>
            </a:r>
          </a:p>
          <a:p>
            <a:pPr marL="285750" indent="-285750">
              <a:lnSpc>
                <a:spcPct val="120000"/>
              </a:lnSpc>
            </a:pP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Создание регистрации/авторизации в приложении</a:t>
            </a:r>
          </a:p>
          <a:p>
            <a:pPr marL="285750" indent="-285750">
              <a:lnSpc>
                <a:spcPct val="120000"/>
              </a:lnSpc>
            </a:pP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Создание версии приложения для иностранцев.</a:t>
            </a:r>
            <a:endParaRPr lang="en-US" sz="51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20000"/>
              </a:lnSpc>
            </a:pP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Работа записи</a:t>
            </a:r>
            <a:r>
              <a:rPr lang="en-US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,</a:t>
            </a: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 проигрывания</a:t>
            </a:r>
            <a:r>
              <a:rPr lang="en-US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ru-RU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аудио,             </a:t>
            </a:r>
            <a:r>
              <a:rPr lang="en-US" sz="51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Text-to-Speech.</a:t>
            </a:r>
            <a:endParaRPr lang="ru-RU" sz="51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/>
            <a:endParaRPr lang="ru-RU" sz="55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ru-RU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8EB5D0-0B25-1333-156E-DDFB35E3D394}"/>
              </a:ext>
            </a:extLst>
          </p:cNvPr>
          <p:cNvSpPr txBox="1"/>
          <p:nvPr/>
        </p:nvSpPr>
        <p:spPr>
          <a:xfrm>
            <a:off x="7387465" y="453543"/>
            <a:ext cx="310178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Проблемы, с которыми пришлось столкнуться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endParaRPr lang="ru-RU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F9765B-F3B7-DDB0-E3D3-85079AC237CF}"/>
              </a:ext>
            </a:extLst>
          </p:cNvPr>
          <p:cNvSpPr txBox="1"/>
          <p:nvPr/>
        </p:nvSpPr>
        <p:spPr>
          <a:xfrm>
            <a:off x="7387465" y="1469008"/>
            <a:ext cx="40430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Проблема с авторизацией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/</a:t>
            </a:r>
            <a:r>
              <a:rPr lang="ru-RU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регистрацией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Неопределённость в выборе архитектуры, в ходе которой пришлось изучить С++,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 Html,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Css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, MySQL</a:t>
            </a:r>
            <a:endParaRPr lang="ru-RU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Кардинальные изменения в написание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frontend</a:t>
            </a:r>
            <a:endParaRPr lang="ru-RU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D26BCD2-9E42-1088-000B-0E78C2435A7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75" y="196748"/>
            <a:ext cx="2893844" cy="15184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B4D137F-9F7E-5288-1D26-17835B215133}"/>
              </a:ext>
            </a:extLst>
          </p:cNvPr>
          <p:cNvSpPr txBox="1"/>
          <p:nvPr/>
        </p:nvSpPr>
        <p:spPr>
          <a:xfrm>
            <a:off x="7387464" y="3768886"/>
            <a:ext cx="28711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Недостаточно хорошие знание для разработки приложения, но в ходе работы они были приобретены</a:t>
            </a:r>
          </a:p>
          <a:p>
            <a:endParaRPr lang="ru-RU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3888A1BE-B5CA-8F5C-0372-E984DD119C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rgbClr val="0D12D9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131" y="3380780"/>
            <a:ext cx="3944470" cy="246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3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0B5E813-9171-BC22-6E47-F6ACB51195EE}"/>
              </a:ext>
            </a:extLst>
          </p:cNvPr>
          <p:cNvSpPr/>
          <p:nvPr/>
        </p:nvSpPr>
        <p:spPr>
          <a:xfrm>
            <a:off x="171600" y="220447"/>
            <a:ext cx="4645200" cy="3487257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112CCB2-F877-E3FB-F8C8-4C611762E4AA}"/>
              </a:ext>
            </a:extLst>
          </p:cNvPr>
          <p:cNvSpPr txBox="1">
            <a:spLocks/>
          </p:cNvSpPr>
          <p:nvPr/>
        </p:nvSpPr>
        <p:spPr>
          <a:xfrm>
            <a:off x="401170" y="273424"/>
            <a:ext cx="3855720" cy="10085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Работа </a:t>
            </a:r>
            <a:r>
              <a:rPr lang="en-US" sz="4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frontend-</a:t>
            </a:r>
            <a:r>
              <a:rPr lang="ru-RU" sz="40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разработчиков</a:t>
            </a:r>
          </a:p>
        </p:txBody>
      </p:sp>
      <p:sp>
        <p:nvSpPr>
          <p:cNvPr id="5" name="Текст 3">
            <a:extLst>
              <a:ext uri="{FF2B5EF4-FFF2-40B4-BE49-F238E27FC236}">
                <a16:creationId xmlns:a16="http://schemas.microsoft.com/office/drawing/2014/main" id="{77CD69D6-8E0F-BD39-1A3D-C8F38299A7C6}"/>
              </a:ext>
            </a:extLst>
          </p:cNvPr>
          <p:cNvSpPr txBox="1">
            <a:spLocks/>
          </p:cNvSpPr>
          <p:nvPr/>
        </p:nvSpPr>
        <p:spPr>
          <a:xfrm>
            <a:off x="342452" y="1597068"/>
            <a:ext cx="3740598" cy="2168483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</a:pP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Изучение HTML, </a:t>
            </a:r>
            <a:r>
              <a:rPr lang="en-US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QT</a:t>
            </a: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Tkinter</a:t>
            </a: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.</a:t>
            </a:r>
            <a:r>
              <a:rPr lang="en-US" sz="1800" dirty="0" err="1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ttk</a:t>
            </a:r>
            <a:r>
              <a:rPr lang="en-US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в кратчайшие сроки</a:t>
            </a:r>
            <a:endParaRPr lang="en-US" sz="18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00000"/>
              </a:lnSpc>
            </a:pP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Разработка англоязычной версии приложения</a:t>
            </a:r>
          </a:p>
          <a:p>
            <a:pPr marL="342900" indent="-342900">
              <a:lnSpc>
                <a:spcPct val="100000"/>
              </a:lnSpc>
            </a:pP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Создание примеров для словарей</a:t>
            </a:r>
          </a:p>
          <a:p>
            <a:pPr marL="342900" indent="-342900">
              <a:lnSpc>
                <a:spcPct val="100000"/>
              </a:lnSpc>
            </a:pP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Изменение проекта и адаптация дизайна под новые требования</a:t>
            </a:r>
          </a:p>
          <a:p>
            <a:pPr marL="342900" indent="-342900">
              <a:lnSpc>
                <a:spcPct val="100000"/>
              </a:lnSpc>
            </a:pP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</a:rPr>
              <a:t>Руководство пользователя</a:t>
            </a:r>
          </a:p>
          <a:p>
            <a:pPr marL="342900" indent="-342900">
              <a:lnSpc>
                <a:spcPct val="100000"/>
              </a:lnSpc>
            </a:pPr>
            <a:endParaRPr lang="en-US" sz="18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ru-RU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ru-RU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0" name="Picture 6" descr="https://moi-universitet.ru/image/cache/catalog/%20%D0%BF%D0%BB%D0%B0%D1%82%D0%BD%D1%8B%D0%B5%20%D0%BA%D1%83%D1%80%D1%81%D1%8B/06./6-13-768x76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03" y="5270388"/>
            <a:ext cx="1764878" cy="176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C407828-BB71-443D-9F82-B60EBC537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459" y="220447"/>
            <a:ext cx="5189951" cy="280379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1215154-D424-4007-895F-229962D39A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1554" y="3429000"/>
            <a:ext cx="5127321" cy="2773961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9927CE5-85BB-49FC-944B-5544EEACB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466" y="4247958"/>
            <a:ext cx="4732751" cy="2560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19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3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9B810"/>
      </a:accent1>
      <a:accent2>
        <a:srgbClr val="6C7074"/>
      </a:accent2>
      <a:accent3>
        <a:srgbClr val="BBA894"/>
      </a:accent3>
      <a:accent4>
        <a:srgbClr val="FFC000"/>
      </a:accent4>
      <a:accent5>
        <a:srgbClr val="8B6539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TM02900688[[fn=Аспект]]</Template>
  <TotalTime>760</TotalTime>
  <Words>366</Words>
  <Application>Microsoft Office PowerPoint</Application>
  <PresentationFormat>Широкоэкранный</PresentationFormat>
  <Paragraphs>92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Century</vt:lpstr>
      <vt:lpstr>Century Gothic</vt:lpstr>
      <vt:lpstr>Wingdings</vt:lpstr>
      <vt:lpstr>Office Theme</vt:lpstr>
      <vt:lpstr>Accelingvo</vt:lpstr>
      <vt:lpstr>Презентация PowerPoint</vt:lpstr>
      <vt:lpstr>Команда</vt:lpstr>
      <vt:lpstr>Проделанная работа</vt:lpstr>
      <vt:lpstr>ER-Диаграмма</vt:lpstr>
      <vt:lpstr>Архитектура</vt:lpstr>
      <vt:lpstr>Презентация PowerPoint</vt:lpstr>
      <vt:lpstr>Работа backend-разработчиков</vt:lpstr>
      <vt:lpstr>Презентация PowerPoint</vt:lpstr>
      <vt:lpstr>Работа с базой данных</vt:lpstr>
      <vt:lpstr>Демонстрация приложения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D1JEXX -</cp:lastModifiedBy>
  <cp:revision>44</cp:revision>
  <dcterms:created xsi:type="dcterms:W3CDTF">2023-02-11T11:38:42Z</dcterms:created>
  <dcterms:modified xsi:type="dcterms:W3CDTF">2023-07-20T11:54:15Z</dcterms:modified>
</cp:coreProperties>
</file>

<file path=docProps/thumbnail.jpeg>
</file>